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41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37.png"/><Relationship Id="rId5" Type="http://schemas.openxmlformats.org/officeDocument/2006/relationships/image" Target="../media/image14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.png"/><Relationship Id="rId9" Type="http://schemas.openxmlformats.org/officeDocument/2006/relationships/image" Target="../media/image80.png"/><Relationship Id="rId1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0.png"/><Relationship Id="rId5" Type="http://schemas.openxmlformats.org/officeDocument/2006/relationships/image" Target="../media/image1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12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14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12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14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13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8.png"/><Relationship Id="rId18" Type="http://schemas.openxmlformats.org/officeDocument/2006/relationships/image" Target="../media/image81.png"/><Relationship Id="rId3" Type="http://schemas.openxmlformats.org/officeDocument/2006/relationships/image" Target="../media/image12.png"/><Relationship Id="rId21" Type="http://schemas.openxmlformats.org/officeDocument/2006/relationships/image" Target="../media/image103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6.png"/><Relationship Id="rId24" Type="http://schemas.openxmlformats.org/officeDocument/2006/relationships/image" Target="../media/image105.png"/><Relationship Id="rId5" Type="http://schemas.openxmlformats.org/officeDocument/2006/relationships/image" Target="../media/image14.png"/><Relationship Id="rId15" Type="http://schemas.openxmlformats.org/officeDocument/2006/relationships/image" Target="../media/image53.png"/><Relationship Id="rId23" Type="http://schemas.openxmlformats.org/officeDocument/2006/relationships/image" Target="../media/image104.png"/><Relationship Id="rId10" Type="http://schemas.openxmlformats.org/officeDocument/2006/relationships/image" Target="../media/image95.png"/><Relationship Id="rId19" Type="http://schemas.openxmlformats.org/officeDocument/2006/relationships/image" Target="../media/image101.png"/><Relationship Id="rId4" Type="http://schemas.openxmlformats.org/officeDocument/2006/relationships/image" Target="../media/image13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Relationship Id="rId22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0.png"/><Relationship Id="rId5" Type="http://schemas.openxmlformats.org/officeDocument/2006/relationships/image" Target="../media/image1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2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23.png"/><Relationship Id="rId5" Type="http://schemas.openxmlformats.org/officeDocument/2006/relationships/image" Target="../media/image14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3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4419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86000"/>
            <a:ext cx="3048000" cy="304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951" y="1571625"/>
            <a:ext cx="685800" cy="685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651" y="4181475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926" y="4600575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0473" y="4600575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0097" y="4600575"/>
            <a:ext cx="3619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3746" y="4600575"/>
            <a:ext cx="219075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286500"/>
            <a:ext cx="12192000" cy="2667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331134" y="2581275"/>
            <a:ext cx="9529584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Entrepreneurs</a:t>
            </a:r>
            <a:endParaRPr lang="en-US" sz="5400" dirty="0"/>
          </a:p>
        </p:txBody>
      </p:sp>
      <p:sp>
        <p:nvSpPr>
          <p:cNvPr id="14" name="Text 1"/>
          <p:cNvSpPr/>
          <p:nvPr/>
        </p:nvSpPr>
        <p:spPr>
          <a:xfrm>
            <a:off x="1393746" y="3495675"/>
            <a:ext cx="87782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Transform your business with artificial intelligence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3731032" y="5019675"/>
            <a:ext cx="8815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Strategy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4825841" y="5019675"/>
            <a:ext cx="11312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Operations</a:t>
            </a:r>
            <a:endParaRPr lang="en-US" sz="1350" dirty="0"/>
          </a:p>
        </p:txBody>
      </p:sp>
      <p:sp>
        <p:nvSpPr>
          <p:cNvPr id="17" name="Text 4"/>
          <p:cNvSpPr/>
          <p:nvPr/>
        </p:nvSpPr>
        <p:spPr>
          <a:xfrm>
            <a:off x="6158329" y="5019675"/>
            <a:ext cx="10254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Marketing</a:t>
            </a:r>
            <a:endParaRPr lang="en-US" sz="1350" dirty="0"/>
          </a:p>
        </p:txBody>
      </p:sp>
      <p:sp>
        <p:nvSpPr>
          <p:cNvPr id="18" name="Text 5"/>
          <p:cNvSpPr/>
          <p:nvPr/>
        </p:nvSpPr>
        <p:spPr>
          <a:xfrm>
            <a:off x="7388572" y="5019675"/>
            <a:ext cx="108942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</a:t>
            </a:r>
            <a:endParaRPr lang="en-US" sz="1350" dirty="0"/>
          </a:p>
        </p:txBody>
      </p:sp>
      <p:sp>
        <p:nvSpPr>
          <p:cNvPr id="19" name="Text 6"/>
          <p:cNvSpPr/>
          <p:nvPr/>
        </p:nvSpPr>
        <p:spPr>
          <a:xfrm>
            <a:off x="0" y="6286500"/>
            <a:ext cx="1219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Empowering entrepreneurs through AI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14500"/>
            <a:ext cx="3505200" cy="2095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9431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0480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390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714500"/>
            <a:ext cx="3505200" cy="2095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9431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4765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3048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3390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7200" y="1714500"/>
            <a:ext cx="3505200" cy="2095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1943100"/>
            <a:ext cx="219075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2476500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2819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31623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114800"/>
            <a:ext cx="10972800" cy="571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Takeaways &amp; Action Steps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1238250" y="1962150"/>
            <a:ext cx="223081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Capabilities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066800" y="2438400"/>
            <a:ext cx="281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Excels at repetitive, data-heavy tasks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1066800" y="3009900"/>
            <a:ext cx="31157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Accelerates research and analysis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066800" y="3352800"/>
            <a:ext cx="302466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Enhances customer engagement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4972050" y="1962150"/>
            <a:ext cx="214705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Limitations</a:t>
            </a:r>
            <a:endParaRPr lang="en-US" sz="1800" dirty="0"/>
          </a:p>
        </p:txBody>
      </p:sp>
      <p:sp>
        <p:nvSpPr>
          <p:cNvPr id="28" name="Text 6"/>
          <p:cNvSpPr/>
          <p:nvPr/>
        </p:nvSpPr>
        <p:spPr>
          <a:xfrm>
            <a:off x="4800600" y="2438400"/>
            <a:ext cx="281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 for strategic decisions requiring judgment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4800600" y="3009900"/>
            <a:ext cx="30619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 ideal for relationship-building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4800600" y="3352800"/>
            <a:ext cx="28071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Avoid for original idea creation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8639175" y="1962150"/>
            <a:ext cx="195381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Action Steps</a:t>
            </a:r>
            <a:endParaRPr lang="en-US" sz="1800" dirty="0"/>
          </a:p>
        </p:txBody>
      </p:sp>
      <p:sp>
        <p:nvSpPr>
          <p:cNvPr id="32" name="Text 10"/>
          <p:cNvSpPr/>
          <p:nvPr/>
        </p:nvSpPr>
        <p:spPr>
          <a:xfrm>
            <a:off x="8515350" y="2438400"/>
            <a:ext cx="28335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Evaluate tasks using AI criteria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8515350" y="2781300"/>
            <a:ext cx="23577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Start with clear use cases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515350" y="3124200"/>
            <a:ext cx="324272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Partner with AI to focus on strategy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-304800" y="4267200"/>
            <a:ext cx="1280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"AI reduces busywork, letting entrepreneurs focus on strategy and growth"</a:t>
            </a:r>
            <a:endParaRPr lang="en-US" sz="1500" dirty="0"/>
          </a:p>
        </p:txBody>
      </p:sp>
      <p:sp>
        <p:nvSpPr>
          <p:cNvPr id="36" name="Text 14"/>
          <p:cNvSpPr/>
          <p:nvPr/>
        </p:nvSpPr>
        <p:spPr>
          <a:xfrm>
            <a:off x="1138460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38" name="Text 16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514600"/>
            <a:ext cx="5334000" cy="1257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743200"/>
            <a:ext cx="34290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2514600"/>
            <a:ext cx="5334000" cy="1257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2743200"/>
            <a:ext cx="34290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076700"/>
            <a:ext cx="53340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4305300"/>
            <a:ext cx="428625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4076700"/>
            <a:ext cx="5334000" cy="1257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305300"/>
            <a:ext cx="428625" cy="3429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Module Learning Goals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609600" y="17907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Equip learners to recognize and leverage AI in entrepreneurial contexts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1371600" y="2743200"/>
            <a:ext cx="5212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Where AI Appears in Workflows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1371600" y="30861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Identify existing AI applications in entrepreneurial processes and workflows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7010400" y="2743200"/>
            <a:ext cx="5212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Tools &amp; Platforms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7010400" y="30861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Recognize which AI tools and platforms enable entrepreneurial applications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1457325" y="4305300"/>
            <a:ext cx="42576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Capabilities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1457325" y="4648200"/>
            <a:ext cx="42576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Understand what tasks AI can automate, augment, or accelerate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7096125" y="4305300"/>
            <a:ext cx="51092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Human-AI Partnership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7096125" y="4648200"/>
            <a:ext cx="42576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 how entrepreneurs can partner with AI to improve business outcomes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26" name="Text 12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716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00300"/>
            <a:ext cx="51816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581275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314700"/>
            <a:ext cx="518160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495675"/>
            <a:ext cx="2000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229100"/>
            <a:ext cx="51816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410075"/>
            <a:ext cx="17145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638300"/>
            <a:ext cx="5181600" cy="18859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9600" y="1866900"/>
            <a:ext cx="5715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00" y="1876425"/>
            <a:ext cx="247650" cy="285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3550" y="1866900"/>
            <a:ext cx="40005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3752850"/>
            <a:ext cx="5181600" cy="1600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43624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1300" y="466725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497205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914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Big Picture - Why AI Matters for Entrepreneurs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609600" y="1638300"/>
            <a:ext cx="51816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Entrepreneurial Work Types AI Enhances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143000" y="2552700"/>
            <a:ext cx="37541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Repetition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143000" y="2781300"/>
            <a:ext cx="450502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Customer emails, social media posting, reporting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1114425" y="3467100"/>
            <a:ext cx="39607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Volumes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1114425" y="3695700"/>
            <a:ext cx="47529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 research, competitor analysis, financial data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1085850" y="4381500"/>
            <a:ext cx="29609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Rules-based Tasks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1085850" y="4610100"/>
            <a:ext cx="29609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Invoicing, contracts, compliance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6156960" y="2495550"/>
            <a:ext cx="5669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Augments, Doesn't Replace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6629400" y="2838450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shifts entrepreneurs from operational roles to strategic thinkers and innovators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6591300" y="3943350"/>
            <a:ext cx="5760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New Entrepreneurial Focus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6819900" y="4324350"/>
            <a:ext cx="23836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decision-making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6896100" y="4629150"/>
            <a:ext cx="31866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Negotiation &amp; relationship building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858000" y="4933950"/>
            <a:ext cx="22965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problem-solving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36" name="Text 16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362200"/>
            <a:ext cx="5486400" cy="400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590800"/>
            <a:ext cx="3619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200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581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9624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4343400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47244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714500"/>
            <a:ext cx="19050" cy="419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2362200"/>
            <a:ext cx="5486400" cy="400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2590800"/>
            <a:ext cx="2476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32004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58140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396240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4343400"/>
            <a:ext cx="1905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472440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vs Human Roles in Business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609600" y="17145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tasks AI automates versus strategic activities that remain uniquely human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352550" y="2609850"/>
            <a:ext cx="208847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Automates</a:t>
            </a:r>
            <a:endParaRPr lang="en-US" sz="1800" dirty="0"/>
          </a:p>
        </p:txBody>
      </p:sp>
      <p:sp>
        <p:nvSpPr>
          <p:cNvPr id="24" name="Text 3"/>
          <p:cNvSpPr/>
          <p:nvPr/>
        </p:nvSpPr>
        <p:spPr>
          <a:xfrm>
            <a:off x="1104900" y="3162300"/>
            <a:ext cx="40306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 research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competitive analysis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104900" y="3543300"/>
            <a:ext cx="37613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Drafting emails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proposals, and reports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143000" y="3924300"/>
            <a:ext cx="405586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Customer segmentation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lead scoring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1123950" y="4305300"/>
            <a:ext cx="455146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analysis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forecasting, and dashboards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104900" y="4686300"/>
            <a:ext cx="41739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Marketing content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creation and A/B testing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6800850" y="2609850"/>
            <a:ext cx="243637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Humans Handle</a:t>
            </a:r>
            <a:endParaRPr lang="en-US" sz="1800" dirty="0"/>
          </a:p>
        </p:txBody>
      </p:sp>
      <p:sp>
        <p:nvSpPr>
          <p:cNvPr id="30" name="Text 9"/>
          <p:cNvSpPr/>
          <p:nvPr/>
        </p:nvSpPr>
        <p:spPr>
          <a:xfrm>
            <a:off x="6667500" y="3162300"/>
            <a:ext cx="3691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decision-making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vision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6705600" y="3543300"/>
            <a:ext cx="35391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Negotiation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relationship building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6629400" y="3924300"/>
            <a:ext cx="40255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problem-solving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innovation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6705600" y="4305300"/>
            <a:ext cx="25376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Ethical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legal judgment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6667500" y="4686300"/>
            <a:ext cx="35491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Vision, values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and brand positioning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-1219200" y="6019800"/>
            <a:ext cx="1463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</a:t>
            </a:r>
            <a:r>
              <a:rPr lang="en-US" sz="1200" b="1" i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augments entrepreneurs</a:t>
            </a: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shifting them from operational roles to strategic thinkers and innovators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38" name="Text 17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86000"/>
            <a:ext cx="5334000" cy="1981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4765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2971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2766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35814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38862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2286000"/>
            <a:ext cx="5334000" cy="1981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476500"/>
            <a:ext cx="219075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9900" y="29718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9900" y="331470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9900" y="36576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4495800"/>
            <a:ext cx="5334000" cy="2247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4686300"/>
            <a:ext cx="2857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8700" y="5143500"/>
            <a:ext cx="2305050" cy="647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48050" y="5143500"/>
            <a:ext cx="2305050" cy="647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8700" y="5905500"/>
            <a:ext cx="2305050" cy="647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48050" y="5905500"/>
            <a:ext cx="2305050" cy="647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4495800"/>
            <a:ext cx="5334000" cy="2247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8900" y="4686300"/>
            <a:ext cx="361950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67500" y="5143500"/>
            <a:ext cx="3810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00850" y="5257800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7500" y="5715000"/>
            <a:ext cx="38100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91325" y="5829300"/>
            <a:ext cx="13335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 Research &amp; Competitive Analysis</a:t>
            </a:r>
            <a:endParaRPr lang="en-US" sz="3600" dirty="0"/>
          </a:p>
        </p:txBody>
      </p:sp>
      <p:sp>
        <p:nvSpPr>
          <p:cNvPr id="30" name="Text 1"/>
          <p:cNvSpPr/>
          <p:nvPr/>
        </p:nvSpPr>
        <p:spPr>
          <a:xfrm>
            <a:off x="609600" y="17145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processes large datasets to deliver actionable market insights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1200150" y="2514600"/>
            <a:ext cx="17375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AI Does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1409700" y="2933700"/>
            <a:ext cx="31975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Analyzes industry trends and news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1390650" y="3238500"/>
            <a:ext cx="2364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Tracks competitor activity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1371600" y="3543300"/>
            <a:ext cx="26914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Summarizes research reports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1409700" y="3848100"/>
            <a:ext cx="29192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market gap analyses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6772275" y="2514600"/>
            <a:ext cx="1305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7048500" y="2933700"/>
            <a:ext cx="34025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Quickly identify market opportunities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7086600" y="3276600"/>
            <a:ext cx="36343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Compare competitor offerings &amp; pricing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7048500" y="3619500"/>
            <a:ext cx="352079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 emerging trends or technologies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1200150" y="4724400"/>
            <a:ext cx="12974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1143000" y="5257800"/>
            <a:ext cx="2076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Crayon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1143000" y="5486400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AI-powered market research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3562350" y="5257800"/>
            <a:ext cx="2076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GrowthBar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3562350" y="5486400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Competitor analysis tool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1143000" y="6019800"/>
            <a:ext cx="2076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Elicit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1143000" y="6248400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Research assistant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3562350" y="6019800"/>
            <a:ext cx="2076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ChatGPT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3562350" y="6248400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General purpose AI assistant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6915150" y="4724400"/>
            <a:ext cx="2425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Platform Examples</a:t>
            </a:r>
            <a:endParaRPr lang="en-US" sz="1500" dirty="0"/>
          </a:p>
        </p:txBody>
      </p:sp>
      <p:sp>
        <p:nvSpPr>
          <p:cNvPr id="50" name="Text 21"/>
          <p:cNvSpPr/>
          <p:nvPr/>
        </p:nvSpPr>
        <p:spPr>
          <a:xfrm>
            <a:off x="7162800" y="5143500"/>
            <a:ext cx="3154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Google Trends + AI summaries</a:t>
            </a:r>
            <a:endParaRPr lang="en-US" sz="1200" dirty="0"/>
          </a:p>
        </p:txBody>
      </p:sp>
      <p:sp>
        <p:nvSpPr>
          <p:cNvPr id="51" name="Text 22"/>
          <p:cNvSpPr/>
          <p:nvPr/>
        </p:nvSpPr>
        <p:spPr>
          <a:xfrm>
            <a:off x="7162800" y="53721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trend identification</a:t>
            </a:r>
            <a:endParaRPr lang="en-US" sz="1050" dirty="0"/>
          </a:p>
        </p:txBody>
      </p:sp>
      <p:sp>
        <p:nvSpPr>
          <p:cNvPr id="52" name="Text 23"/>
          <p:cNvSpPr/>
          <p:nvPr/>
        </p:nvSpPr>
        <p:spPr>
          <a:xfrm>
            <a:off x="7162800" y="5715000"/>
            <a:ext cx="34515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LinkedIn + AI competitor insights</a:t>
            </a:r>
            <a:endParaRPr lang="en-US" sz="1200" dirty="0"/>
          </a:p>
        </p:txBody>
      </p:sp>
      <p:sp>
        <p:nvSpPr>
          <p:cNvPr id="53" name="Text 24"/>
          <p:cNvSpPr/>
          <p:nvPr/>
        </p:nvSpPr>
        <p:spPr>
          <a:xfrm>
            <a:off x="7162800" y="5943600"/>
            <a:ext cx="345150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competitor tracking</a:t>
            </a:r>
            <a:endParaRPr lang="en-US" sz="1050" dirty="0"/>
          </a:p>
        </p:txBody>
      </p:sp>
      <p:sp>
        <p:nvSpPr>
          <p:cNvPr id="54" name="Text 25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200" dirty="0"/>
          </a:p>
        </p:txBody>
      </p:sp>
      <p:sp>
        <p:nvSpPr>
          <p:cNvPr id="55" name="Text 26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56" name="Text 27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479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67000"/>
            <a:ext cx="2609850" cy="685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819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0" y="2667000"/>
            <a:ext cx="2609850" cy="685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8050" y="2819400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467100"/>
            <a:ext cx="26098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3619500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750" y="3467100"/>
            <a:ext cx="260985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8050" y="36195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191000"/>
            <a:ext cx="17145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610100"/>
            <a:ext cx="5334000" cy="1219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8006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51435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54864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2247900"/>
            <a:ext cx="228600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2667000"/>
            <a:ext cx="260985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28194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2550" y="2667000"/>
            <a:ext cx="2609850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4950" y="28194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3238500"/>
            <a:ext cx="260985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33909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2550" y="3238500"/>
            <a:ext cx="2609850" cy="457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24950" y="33909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0" y="3962400"/>
            <a:ext cx="28575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400" y="4381500"/>
            <a:ext cx="5334000" cy="1371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8900" y="4591050"/>
            <a:ext cx="3810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53200" y="470535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38900" y="5162550"/>
            <a:ext cx="381000" cy="3810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5276850"/>
            <a:ext cx="15240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Content Creation &amp; Marketing</a:t>
            </a:r>
            <a:endParaRPr lang="en-US" sz="3600" dirty="0"/>
          </a:p>
        </p:txBody>
      </p:sp>
      <p:sp>
        <p:nvSpPr>
          <p:cNvPr id="36" name="Text 1"/>
          <p:cNvSpPr/>
          <p:nvPr/>
        </p:nvSpPr>
        <p:spPr>
          <a:xfrm>
            <a:off x="609600" y="16383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streamlines copywriting, social media, and campaigns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952500" y="22098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AI Does</a:t>
            </a:r>
            <a:endParaRPr lang="en-US" sz="1800" dirty="0"/>
          </a:p>
        </p:txBody>
      </p:sp>
      <p:sp>
        <p:nvSpPr>
          <p:cNvPr id="38" name="Text 3"/>
          <p:cNvSpPr/>
          <p:nvPr/>
        </p:nvSpPr>
        <p:spPr>
          <a:xfrm>
            <a:off x="990600" y="2781300"/>
            <a:ext cx="2114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Drafts marketing emails and ad copy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3733800" y="2781300"/>
            <a:ext cx="2095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social media graphics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1009650" y="3581400"/>
            <a:ext cx="1704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Creates blog posts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3714750" y="3581400"/>
            <a:ext cx="219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Suggests SEO keywords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895350" y="41529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800" dirty="0"/>
          </a:p>
        </p:txBody>
      </p:sp>
      <p:sp>
        <p:nvSpPr>
          <p:cNvPr id="43" name="Text 8"/>
          <p:cNvSpPr/>
          <p:nvPr/>
        </p:nvSpPr>
        <p:spPr>
          <a:xfrm>
            <a:off x="1028700" y="4762500"/>
            <a:ext cx="33300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weekly blog posts in minutes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1028700" y="5105400"/>
            <a:ext cx="22063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A/B test marketing copy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1028700" y="5448300"/>
            <a:ext cx="3687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Schedule posts with AI-optimized timing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6591300" y="22098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Recommended Tools</a:t>
            </a:r>
            <a:endParaRPr lang="en-US" sz="1800" dirty="0"/>
          </a:p>
        </p:txBody>
      </p:sp>
      <p:sp>
        <p:nvSpPr>
          <p:cNvPr id="47" name="Text 12"/>
          <p:cNvSpPr/>
          <p:nvPr/>
        </p:nvSpPr>
        <p:spPr>
          <a:xfrm>
            <a:off x="6705600" y="2781300"/>
            <a:ext cx="8022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Jasper AI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9391650" y="2781300"/>
            <a:ext cx="6588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Copy.ai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6667500" y="3352800"/>
            <a:ext cx="8131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Canva AI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9391650" y="3352800"/>
            <a:ext cx="9572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Writesonic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6648450" y="39243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Platform Examples</a:t>
            </a:r>
            <a:endParaRPr lang="en-US" sz="1800" dirty="0"/>
          </a:p>
        </p:txBody>
      </p:sp>
      <p:sp>
        <p:nvSpPr>
          <p:cNvPr id="52" name="Text 17"/>
          <p:cNvSpPr/>
          <p:nvPr/>
        </p:nvSpPr>
        <p:spPr>
          <a:xfrm>
            <a:off x="6934200" y="4572000"/>
            <a:ext cx="13498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Mailchimp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6934200" y="4800600"/>
            <a:ext cx="134981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 AI email drafts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6934200" y="5143500"/>
            <a:ext cx="15222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Canva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6934200" y="5372100"/>
            <a:ext cx="182665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 AI-generated visuals</a:t>
            </a:r>
            <a:endParaRPr lang="en-US" sz="1050" dirty="0"/>
          </a:p>
        </p:txBody>
      </p:sp>
      <p:sp>
        <p:nvSpPr>
          <p:cNvPr id="56" name="Text 21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</a:t>
            </a:r>
            <a:endParaRPr lang="en-US" sz="1200" dirty="0"/>
          </a:p>
        </p:txBody>
      </p:sp>
      <p:sp>
        <p:nvSpPr>
          <p:cNvPr id="57" name="Text 22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58" name="Text 23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09800"/>
            <a:ext cx="4438650" cy="2819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476500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9337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9243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4305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6850" y="2209800"/>
            <a:ext cx="2571750" cy="2819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5450" y="2476500"/>
            <a:ext cx="1714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05450" y="293370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05450" y="37719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05450" y="438150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7200" y="2209800"/>
            <a:ext cx="3505200" cy="2819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247650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05800" y="3200400"/>
            <a:ext cx="972889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54889" y="3200400"/>
            <a:ext cx="996404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0" y="3543300"/>
            <a:ext cx="974229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43053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46101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5257800"/>
            <a:ext cx="10972800" cy="533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" y="5448300"/>
            <a:ext cx="17145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Customer Service &amp; Engagement</a:t>
            </a:r>
            <a:endParaRPr lang="en-US" sz="3600" dirty="0"/>
          </a:p>
        </p:txBody>
      </p:sp>
      <p:sp>
        <p:nvSpPr>
          <p:cNvPr id="26" name="Text 1"/>
          <p:cNvSpPr/>
          <p:nvPr/>
        </p:nvSpPr>
        <p:spPr>
          <a:xfrm>
            <a:off x="609600" y="16383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enhances customer experience and operational efficiency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238250" y="2438400"/>
            <a:ext cx="39814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AI Does</a:t>
            </a:r>
            <a:endParaRPr lang="en-US" sz="1800" dirty="0"/>
          </a:p>
        </p:txBody>
      </p:sp>
      <p:sp>
        <p:nvSpPr>
          <p:cNvPr id="28" name="Text 3"/>
          <p:cNvSpPr/>
          <p:nvPr/>
        </p:nvSpPr>
        <p:spPr>
          <a:xfrm>
            <a:off x="1104900" y="2895600"/>
            <a:ext cx="3714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Automates responses to FAQs and support tickets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52500" y="3505200"/>
            <a:ext cx="42607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chatbots for 24/7 customer support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1143000" y="3886200"/>
            <a:ext cx="3705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Segments customers and predicts churn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1104900" y="4267200"/>
            <a:ext cx="38260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Personalizes recommendations and offers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5791200" y="2438400"/>
            <a:ext cx="25374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800" dirty="0"/>
          </a:p>
        </p:txBody>
      </p:sp>
      <p:sp>
        <p:nvSpPr>
          <p:cNvPr id="33" name="Text 8"/>
          <p:cNvSpPr/>
          <p:nvPr/>
        </p:nvSpPr>
        <p:spPr>
          <a:xfrm>
            <a:off x="5791200" y="2895600"/>
            <a:ext cx="1828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 response time and improve satisfaction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5772150" y="3733800"/>
            <a:ext cx="1847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Upsell based on AI insights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5810250" y="4343400"/>
            <a:ext cx="1809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Collect and analyze customer feedback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8648700" y="2438400"/>
            <a:ext cx="3657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 &amp; Examples</a:t>
            </a:r>
            <a:endParaRPr lang="en-US" sz="1800" dirty="0"/>
          </a:p>
        </p:txBody>
      </p:sp>
      <p:sp>
        <p:nvSpPr>
          <p:cNvPr id="37" name="Text 12"/>
          <p:cNvSpPr/>
          <p:nvPr/>
        </p:nvSpPr>
        <p:spPr>
          <a:xfrm>
            <a:off x="8305800" y="2895600"/>
            <a:ext cx="365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AI Tools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8420100" y="3200400"/>
            <a:ext cx="116746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Zendesk AI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9469189" y="3200400"/>
            <a:ext cx="11956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Intercom AI</a:t>
            </a:r>
            <a:endParaRPr lang="en-US" sz="1050" dirty="0"/>
          </a:p>
        </p:txBody>
      </p:sp>
      <p:sp>
        <p:nvSpPr>
          <p:cNvPr id="40" name="Text 15"/>
          <p:cNvSpPr/>
          <p:nvPr/>
        </p:nvSpPr>
        <p:spPr>
          <a:xfrm>
            <a:off x="8420100" y="3543300"/>
            <a:ext cx="11690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HubSpot AI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8305800" y="3962400"/>
            <a:ext cx="365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Platform Examples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8534400" y="4267200"/>
            <a:ext cx="30123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ChatGPT-based website chatbots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8534400" y="4572000"/>
            <a:ext cx="22567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CRM predictive analytics</a:t>
            </a:r>
            <a:endParaRPr lang="en-US" sz="1200" dirty="0"/>
          </a:p>
        </p:txBody>
      </p:sp>
      <p:sp>
        <p:nvSpPr>
          <p:cNvPr id="44" name="Text 19"/>
          <p:cNvSpPr/>
          <p:nvPr/>
        </p:nvSpPr>
        <p:spPr>
          <a:xfrm>
            <a:off x="1047750" y="5410200"/>
            <a:ext cx="1280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Takeaway: AI enhances customer service through automation while maintaining the human touch for complex issues.</a:t>
            </a:r>
            <a:endParaRPr lang="en-US" sz="1200" dirty="0"/>
          </a:p>
        </p:txBody>
      </p:sp>
      <p:sp>
        <p:nvSpPr>
          <p:cNvPr id="45" name="Text 20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</a:t>
            </a:r>
            <a:endParaRPr lang="en-US" sz="1200" dirty="0"/>
          </a:p>
        </p:txBody>
      </p:sp>
      <p:sp>
        <p:nvSpPr>
          <p:cNvPr id="46" name="Text 21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47" name="Text 22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314575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19400"/>
            <a:ext cx="5334000" cy="800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0099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848100"/>
            <a:ext cx="533400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0386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876800"/>
            <a:ext cx="5334000" cy="800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50673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2314575"/>
            <a:ext cx="28575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2819400"/>
            <a:ext cx="5334000" cy="1028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30099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4076700"/>
            <a:ext cx="5334000" cy="1028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267200"/>
            <a:ext cx="1714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5334000"/>
            <a:ext cx="5334000" cy="1028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5524500"/>
            <a:ext cx="257175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9144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Finance &amp; Operations</a:t>
            </a:r>
            <a:endParaRPr lang="en-US" sz="3600" dirty="0"/>
          </a:p>
        </p:txBody>
      </p:sp>
      <p:sp>
        <p:nvSpPr>
          <p:cNvPr id="21" name="Text 1"/>
          <p:cNvSpPr/>
          <p:nvPr/>
        </p:nvSpPr>
        <p:spPr>
          <a:xfrm>
            <a:off x="609600" y="17145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optimizes financial processes and operational workflows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1009650" y="22860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Capabilities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1143000" y="2971800"/>
            <a:ext cx="42280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Forecasting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1143000" y="3238500"/>
            <a:ext cx="42280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projections and cash flow forecasts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1143000" y="4000500"/>
            <a:ext cx="38767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Anomaly Detection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1143000" y="4267200"/>
            <a:ext cx="38767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transaction anomalies and fraud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1085850" y="5029200"/>
            <a:ext cx="358080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Invoicing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1085850" y="5295900"/>
            <a:ext cx="35808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Handles invoices and expense tracking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648450" y="2286000"/>
            <a:ext cx="6400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Applications &amp; Tools</a:t>
            </a:r>
            <a:endParaRPr lang="en-US" sz="1800" dirty="0"/>
          </a:p>
        </p:txBody>
      </p:sp>
      <p:sp>
        <p:nvSpPr>
          <p:cNvPr id="30" name="Text 10"/>
          <p:cNvSpPr/>
          <p:nvPr/>
        </p:nvSpPr>
        <p:spPr>
          <a:xfrm>
            <a:off x="6781800" y="2971800"/>
            <a:ext cx="23470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350" dirty="0"/>
          </a:p>
        </p:txBody>
      </p:sp>
      <p:sp>
        <p:nvSpPr>
          <p:cNvPr id="31" name="Text 11"/>
          <p:cNvSpPr/>
          <p:nvPr/>
        </p:nvSpPr>
        <p:spPr>
          <a:xfrm>
            <a:off x="6800850" y="3238500"/>
            <a:ext cx="25756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QuickBooks + AI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6800850" y="3467100"/>
            <a:ext cx="25756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Xero, Fathom Analytics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724650" y="4229100"/>
            <a:ext cx="215830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350" dirty="0"/>
          </a:p>
        </p:txBody>
      </p:sp>
      <p:sp>
        <p:nvSpPr>
          <p:cNvPr id="34" name="Text 14"/>
          <p:cNvSpPr/>
          <p:nvPr/>
        </p:nvSpPr>
        <p:spPr>
          <a:xfrm>
            <a:off x="6743700" y="4495800"/>
            <a:ext cx="28185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P&amp;L summaries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6743700" y="4724400"/>
            <a:ext cx="28185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 revenue needs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6810375" y="5486400"/>
            <a:ext cx="2183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Platform Examples</a:t>
            </a:r>
            <a:endParaRPr lang="en-US" sz="1350" dirty="0"/>
          </a:p>
        </p:txBody>
      </p:sp>
      <p:sp>
        <p:nvSpPr>
          <p:cNvPr id="37" name="Text 17"/>
          <p:cNvSpPr/>
          <p:nvPr/>
        </p:nvSpPr>
        <p:spPr>
          <a:xfrm>
            <a:off x="6829425" y="5753100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Excel + Copilot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6829425" y="5981700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dashboards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200" dirty="0"/>
          </a:p>
        </p:txBody>
      </p:sp>
      <p:sp>
        <p:nvSpPr>
          <p:cNvPr id="40" name="Text 20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41" name="Text 21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171700"/>
            <a:ext cx="5295900" cy="415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152775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029075"/>
            <a:ext cx="2857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676775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372100"/>
            <a:ext cx="4838700" cy="72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5829300"/>
            <a:ext cx="801886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6286" y="5829300"/>
            <a:ext cx="985838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8323" y="5829300"/>
            <a:ext cx="805458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0" y="2171700"/>
            <a:ext cx="5295900" cy="415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3152775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3800475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5100" y="4448175"/>
            <a:ext cx="200025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5143500"/>
            <a:ext cx="4838700" cy="723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5600700"/>
            <a:ext cx="838349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29649" y="5600700"/>
            <a:ext cx="907256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3105" y="5600700"/>
            <a:ext cx="867073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914400"/>
            <a:ext cx="109728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Product Development &amp; Workflow Automation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838200" y="2400300"/>
            <a:ext cx="336149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Product Development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219200" y="3124200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Design Assistance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1219200" y="3390900"/>
            <a:ext cx="4457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generates mockups, wireframes, and design suggestions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276350" y="4000500"/>
            <a:ext cx="468719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Feedback Analysis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1276350" y="4267200"/>
            <a:ext cx="46871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suggests improvements based on user feedback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1219200" y="4648200"/>
            <a:ext cx="50731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Prioritization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1219200" y="4914900"/>
            <a:ext cx="50731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analyzes usage data to identify high-impact features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838200" y="5524500"/>
            <a:ext cx="4838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952500" y="5829300"/>
            <a:ext cx="96226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Figma AI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1830586" y="5829300"/>
            <a:ext cx="118300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Runway ML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2892623" y="5829300"/>
            <a:ext cx="9665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ChatGPT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6515100" y="2400300"/>
            <a:ext cx="334684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Workflow Automation</a:t>
            </a:r>
            <a:endParaRPr lang="en-US" sz="1800" dirty="0"/>
          </a:p>
        </p:txBody>
      </p:sp>
      <p:sp>
        <p:nvSpPr>
          <p:cNvPr id="35" name="Text 13"/>
          <p:cNvSpPr/>
          <p:nvPr/>
        </p:nvSpPr>
        <p:spPr>
          <a:xfrm>
            <a:off x="6896100" y="3124200"/>
            <a:ext cx="41258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 Management</a:t>
            </a:r>
            <a:endParaRPr lang="en-US" sz="1350" dirty="0"/>
          </a:p>
        </p:txBody>
      </p:sp>
      <p:sp>
        <p:nvSpPr>
          <p:cNvPr id="36" name="Text 14"/>
          <p:cNvSpPr/>
          <p:nvPr/>
        </p:nvSpPr>
        <p:spPr>
          <a:xfrm>
            <a:off x="6896100" y="3390900"/>
            <a:ext cx="495097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suggests prioritization, scheduling, and automation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6896100" y="3771900"/>
            <a:ext cx="3835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Recurring Workflows</a:t>
            </a:r>
            <a:endParaRPr lang="en-US" sz="1350" dirty="0"/>
          </a:p>
        </p:txBody>
      </p:sp>
      <p:sp>
        <p:nvSpPr>
          <p:cNvPr id="38" name="Text 16"/>
          <p:cNvSpPr/>
          <p:nvPr/>
        </p:nvSpPr>
        <p:spPr>
          <a:xfrm>
            <a:off x="6896100" y="4038600"/>
            <a:ext cx="38358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automates routine tasks and processes</a:t>
            </a:r>
            <a:endParaRPr lang="en-US" sz="1200" dirty="0"/>
          </a:p>
        </p:txBody>
      </p:sp>
      <p:sp>
        <p:nvSpPr>
          <p:cNvPr id="39" name="Text 17"/>
          <p:cNvSpPr/>
          <p:nvPr/>
        </p:nvSpPr>
        <p:spPr>
          <a:xfrm>
            <a:off x="6867525" y="4419600"/>
            <a:ext cx="45684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 &amp; Tracking</a:t>
            </a:r>
            <a:endParaRPr lang="en-US" sz="1350" dirty="0"/>
          </a:p>
        </p:txBody>
      </p:sp>
      <p:sp>
        <p:nvSpPr>
          <p:cNvPr id="40" name="Text 18"/>
          <p:cNvSpPr/>
          <p:nvPr/>
        </p:nvSpPr>
        <p:spPr>
          <a:xfrm>
            <a:off x="6867525" y="4686300"/>
            <a:ext cx="45684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provides actionable reminders and KPI tracking</a:t>
            </a:r>
            <a:endParaRPr lang="en-US" sz="1200" dirty="0"/>
          </a:p>
        </p:txBody>
      </p:sp>
      <p:sp>
        <p:nvSpPr>
          <p:cNvPr id="41" name="Text 19"/>
          <p:cNvSpPr/>
          <p:nvPr/>
        </p:nvSpPr>
        <p:spPr>
          <a:xfrm>
            <a:off x="6515100" y="5295900"/>
            <a:ext cx="4838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200" dirty="0"/>
          </a:p>
        </p:txBody>
      </p:sp>
      <p:sp>
        <p:nvSpPr>
          <p:cNvPr id="42" name="Text 20"/>
          <p:cNvSpPr/>
          <p:nvPr/>
        </p:nvSpPr>
        <p:spPr>
          <a:xfrm>
            <a:off x="6629400" y="5600700"/>
            <a:ext cx="10060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Notion AI</a:t>
            </a:r>
            <a:endParaRPr lang="en-US" sz="1050" dirty="0"/>
          </a:p>
        </p:txBody>
      </p:sp>
      <p:sp>
        <p:nvSpPr>
          <p:cNvPr id="43" name="Text 21"/>
          <p:cNvSpPr/>
          <p:nvPr/>
        </p:nvSpPr>
        <p:spPr>
          <a:xfrm>
            <a:off x="7543949" y="5600700"/>
            <a:ext cx="10887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Trello + AI</a:t>
            </a:r>
            <a:endParaRPr lang="en-US" sz="1050" dirty="0"/>
          </a:p>
        </p:txBody>
      </p:sp>
      <p:sp>
        <p:nvSpPr>
          <p:cNvPr id="44" name="Text 22"/>
          <p:cNvSpPr/>
          <p:nvPr/>
        </p:nvSpPr>
        <p:spPr>
          <a:xfrm>
            <a:off x="8527405" y="5600700"/>
            <a:ext cx="104048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Todoist AI</a:t>
            </a:r>
            <a:endParaRPr lang="en-US" sz="1050" dirty="0"/>
          </a:p>
        </p:txBody>
      </p:sp>
      <p:sp>
        <p:nvSpPr>
          <p:cNvPr id="45" name="Text 23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</a:t>
            </a:r>
            <a:endParaRPr lang="en-US" sz="1200" dirty="0"/>
          </a:p>
        </p:txBody>
      </p:sp>
      <p:sp>
        <p:nvSpPr>
          <p:cNvPr id="46" name="Text 24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47" name="Text 25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Office PowerPoint</Application>
  <PresentationFormat>Widescreen</PresentationFormat>
  <Paragraphs>205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ui-sans-serif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Sean</cp:lastModifiedBy>
  <cp:revision>1</cp:revision>
  <dcterms:created xsi:type="dcterms:W3CDTF">2025-12-02T01:03:08Z</dcterms:created>
  <dcterms:modified xsi:type="dcterms:W3CDTF">2025-12-02T06:04:24Z</dcterms:modified>
</cp:coreProperties>
</file>